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79" r:id="rId3"/>
    <p:sldId id="268" r:id="rId4"/>
    <p:sldId id="273" r:id="rId5"/>
    <p:sldId id="276" r:id="rId6"/>
    <p:sldId id="274" r:id="rId7"/>
    <p:sldId id="281" r:id="rId8"/>
    <p:sldId id="289" r:id="rId9"/>
    <p:sldId id="290" r:id="rId10"/>
    <p:sldId id="292" r:id="rId11"/>
    <p:sldId id="291" r:id="rId12"/>
    <p:sldId id="295" r:id="rId13"/>
    <p:sldId id="288" r:id="rId14"/>
    <p:sldId id="296" r:id="rId15"/>
  </p:sldIdLst>
  <p:sldSz cx="12192000" cy="6858000"/>
  <p:notesSz cx="6726238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58" autoAdjust="0"/>
    <p:restoredTop sz="94660"/>
  </p:normalViewPr>
  <p:slideViewPr>
    <p:cSldViewPr snapToGrid="0">
      <p:cViewPr varScale="1">
        <p:scale>
          <a:sx n="68" d="100"/>
          <a:sy n="68" d="100"/>
        </p:scale>
        <p:origin x="-57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3B461-D40E-4C4A-9BDB-8EBFE08B1F58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675A13B-CC5C-4B4D-911C-7E308C80B1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88180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3B461-D40E-4C4A-9BDB-8EBFE08B1F58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675A13B-CC5C-4B4D-911C-7E308C80B1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47325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3B461-D40E-4C4A-9BDB-8EBFE08B1F58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675A13B-CC5C-4B4D-911C-7E308C80B19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792139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3B461-D40E-4C4A-9BDB-8EBFE08B1F58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675A13B-CC5C-4B4D-911C-7E308C80B1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28556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3B461-D40E-4C4A-9BDB-8EBFE08B1F58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675A13B-CC5C-4B4D-911C-7E308C80B19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36148584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3B461-D40E-4C4A-9BDB-8EBFE08B1F58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675A13B-CC5C-4B4D-911C-7E308C80B1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584700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3B461-D40E-4C4A-9BDB-8EBFE08B1F58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5A13B-CC5C-4B4D-911C-7E308C80B1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054549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3B461-D40E-4C4A-9BDB-8EBFE08B1F58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5A13B-CC5C-4B4D-911C-7E308C80B1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8507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3B461-D40E-4C4A-9BDB-8EBFE08B1F58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5A13B-CC5C-4B4D-911C-7E308C80B1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98068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3B461-D40E-4C4A-9BDB-8EBFE08B1F58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675A13B-CC5C-4B4D-911C-7E308C80B1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65491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3B461-D40E-4C4A-9BDB-8EBFE08B1F58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675A13B-CC5C-4B4D-911C-7E308C80B1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00410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3B461-D40E-4C4A-9BDB-8EBFE08B1F58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675A13B-CC5C-4B4D-911C-7E308C80B1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80511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3B461-D40E-4C4A-9BDB-8EBFE08B1F58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5A13B-CC5C-4B4D-911C-7E308C80B1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37168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3B461-D40E-4C4A-9BDB-8EBFE08B1F58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5A13B-CC5C-4B4D-911C-7E308C80B1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0774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3B461-D40E-4C4A-9BDB-8EBFE08B1F58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5A13B-CC5C-4B4D-911C-7E308C80B1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03170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3B461-D40E-4C4A-9BDB-8EBFE08B1F58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675A13B-CC5C-4B4D-911C-7E308C80B1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41716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53B461-D40E-4C4A-9BDB-8EBFE08B1F58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675A13B-CC5C-4B4D-911C-7E308C80B1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82521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3399FF">
                  <a:tint val="66000"/>
                  <a:satMod val="160000"/>
                </a:srgbClr>
              </a:gs>
              <a:gs pos="50000">
                <a:srgbClr val="3399FF">
                  <a:tint val="44500"/>
                  <a:satMod val="160000"/>
                </a:srgbClr>
              </a:gs>
              <a:gs pos="100000">
                <a:srgbClr val="3399FF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75520" y="188640"/>
            <a:ext cx="4680520" cy="2592288"/>
          </a:xfrm>
        </p:spPr>
        <p:txBody>
          <a:bodyPr>
            <a:normAutofit/>
          </a:bodyPr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20000"/>
                  <a:lumOff val="8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96577" y="363557"/>
            <a:ext cx="7680091" cy="1894902"/>
          </a:xfrm>
        </p:spPr>
        <p:txBody>
          <a:bodyPr>
            <a:no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sz="2400" dirty="0" smtClean="0"/>
          </a:p>
          <a:p>
            <a:pPr algn="ctr">
              <a:spcBef>
                <a:spcPts val="0"/>
              </a:spcBef>
            </a:pPr>
            <a:endParaRPr lang="ru-RU" sz="2400" b="1" i="1" dirty="0">
              <a:ln w="6600">
                <a:solidFill>
                  <a:schemeClr val="accent1">
                    <a:lumMod val="75000"/>
                  </a:schemeClr>
                </a:solidFill>
                <a:prstDash val="solid"/>
              </a:ln>
              <a:solidFill>
                <a:schemeClr val="accent1">
                  <a:lumMod val="40000"/>
                  <a:lumOff val="60000"/>
                </a:schemeClr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pic>
        <p:nvPicPr>
          <p:cNvPr id="4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2381250" y="6215082"/>
            <a:ext cx="2381250" cy="642918"/>
          </a:xfrm>
          <a:prstGeom prst="rect">
            <a:avLst/>
          </a:prstGeom>
          <a:noFill/>
        </p:spPr>
      </p:pic>
      <p:pic>
        <p:nvPicPr>
          <p:cNvPr id="5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l="3024" t="63637"/>
          <a:stretch>
            <a:fillRect/>
          </a:stretch>
        </p:blipFill>
        <p:spPr bwMode="auto">
          <a:xfrm>
            <a:off x="4672501" y="6215082"/>
            <a:ext cx="2309242" cy="642918"/>
          </a:xfrm>
          <a:prstGeom prst="rect">
            <a:avLst/>
          </a:prstGeom>
          <a:noFill/>
        </p:spPr>
      </p:pic>
      <p:pic>
        <p:nvPicPr>
          <p:cNvPr id="6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6823710" y="6215082"/>
            <a:ext cx="2381250" cy="642918"/>
          </a:xfrm>
          <a:prstGeom prst="rect">
            <a:avLst/>
          </a:prstGeom>
          <a:noFill/>
        </p:spPr>
      </p:pic>
      <p:pic>
        <p:nvPicPr>
          <p:cNvPr id="7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0" y="6215082"/>
            <a:ext cx="2381250" cy="642918"/>
          </a:xfrm>
          <a:prstGeom prst="rect">
            <a:avLst/>
          </a:prstGeom>
          <a:noFill/>
        </p:spPr>
      </p:pic>
      <p:pic>
        <p:nvPicPr>
          <p:cNvPr id="11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9042953" y="6215082"/>
            <a:ext cx="2381250" cy="642918"/>
          </a:xfrm>
          <a:prstGeom prst="rect">
            <a:avLst/>
          </a:prstGeom>
          <a:noFill/>
        </p:spPr>
      </p:pic>
      <p:pic>
        <p:nvPicPr>
          <p:cNvPr id="12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 rotWithShape="1">
          <a:blip r:embed="rId2" cstate="print"/>
          <a:srcRect t="63637" r="62034"/>
          <a:stretch/>
        </p:blipFill>
        <p:spPr bwMode="auto">
          <a:xfrm>
            <a:off x="11287941" y="6215082"/>
            <a:ext cx="904059" cy="642918"/>
          </a:xfrm>
          <a:prstGeom prst="rect">
            <a:avLst/>
          </a:prstGeom>
          <a:noFill/>
        </p:spPr>
      </p:pic>
      <p:pic>
        <p:nvPicPr>
          <p:cNvPr id="14" name="Рисунок 13" descr="http://edu.mari.ru/mouo-medvedevo/profkom/Images!/news-2016/%D0%9A%D0%9E%D0%9B%D0%9B%D0%95%D0%9A%D0%A2%D0%98%D0%92%D0%9D%D0%AB%D0%99%20%D0%94%D0%9E%D0%93%D0%9E%D0%92%D0%9E%D0%A0%201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" y="0"/>
            <a:ext cx="12192001" cy="6191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153888"/>
            <a:ext cx="8549089" cy="4985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endParaRPr lang="ru-RU" sz="14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endParaRPr lang="ru-RU" sz="14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endParaRPr lang="ru-RU" sz="14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endParaRPr lang="ru-RU" sz="14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endParaRPr lang="ru-RU" sz="14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endParaRPr lang="ru-RU" sz="14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endParaRPr lang="ru-RU" sz="14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endParaRPr lang="ru-RU" sz="14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МУНИЦИПАЛЬНОГО БЮДЖЕТНОГО ДОШКОЛЬНОГО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ОБРАЗОВАТЕЛЬНОГО УЧРЕЖДЕНИЯ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«ДЕТСКИЙ САД комбинированного вида №18»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2024-2027 годы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8901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-341523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3399FF">
                  <a:tint val="66000"/>
                  <a:satMod val="160000"/>
                </a:srgbClr>
              </a:gs>
              <a:gs pos="50000">
                <a:srgbClr val="3399FF">
                  <a:tint val="44500"/>
                  <a:satMod val="160000"/>
                </a:srgbClr>
              </a:gs>
              <a:gs pos="100000">
                <a:srgbClr val="3399FF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75520" y="188640"/>
            <a:ext cx="4680520" cy="2592288"/>
          </a:xfrm>
        </p:spPr>
        <p:txBody>
          <a:bodyPr>
            <a:normAutofit/>
          </a:bodyPr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20000"/>
                  <a:lumOff val="8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4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2381250" y="6215082"/>
            <a:ext cx="2381250" cy="642918"/>
          </a:xfrm>
          <a:prstGeom prst="rect">
            <a:avLst/>
          </a:prstGeom>
          <a:noFill/>
        </p:spPr>
      </p:pic>
      <p:pic>
        <p:nvPicPr>
          <p:cNvPr id="5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l="3024" t="63637"/>
          <a:stretch>
            <a:fillRect/>
          </a:stretch>
        </p:blipFill>
        <p:spPr bwMode="auto">
          <a:xfrm>
            <a:off x="4672501" y="6215082"/>
            <a:ext cx="2309242" cy="642918"/>
          </a:xfrm>
          <a:prstGeom prst="rect">
            <a:avLst/>
          </a:prstGeom>
          <a:noFill/>
        </p:spPr>
      </p:pic>
      <p:pic>
        <p:nvPicPr>
          <p:cNvPr id="6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6823710" y="6215082"/>
            <a:ext cx="2381250" cy="642918"/>
          </a:xfrm>
          <a:prstGeom prst="rect">
            <a:avLst/>
          </a:prstGeom>
          <a:noFill/>
        </p:spPr>
      </p:pic>
      <p:pic>
        <p:nvPicPr>
          <p:cNvPr id="7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0" y="6215082"/>
            <a:ext cx="2381250" cy="642918"/>
          </a:xfrm>
          <a:prstGeom prst="rect">
            <a:avLst/>
          </a:prstGeom>
          <a:noFill/>
        </p:spPr>
      </p:pic>
      <p:pic>
        <p:nvPicPr>
          <p:cNvPr id="11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9042953" y="6215082"/>
            <a:ext cx="2381250" cy="642918"/>
          </a:xfrm>
          <a:prstGeom prst="rect">
            <a:avLst/>
          </a:prstGeom>
          <a:noFill/>
        </p:spPr>
      </p:pic>
      <p:pic>
        <p:nvPicPr>
          <p:cNvPr id="12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 rotWithShape="1">
          <a:blip r:embed="rId2" cstate="print"/>
          <a:srcRect t="63637" r="62034"/>
          <a:stretch/>
        </p:blipFill>
        <p:spPr bwMode="auto">
          <a:xfrm>
            <a:off x="11287941" y="6215082"/>
            <a:ext cx="904059" cy="642918"/>
          </a:xfrm>
          <a:prstGeom prst="rect">
            <a:avLst/>
          </a:prstGeom>
          <a:noFill/>
        </p:spPr>
      </p:pic>
      <p:pic>
        <p:nvPicPr>
          <p:cNvPr id="13" name="Рисунок 12" descr="https://kevinobrienorthoblog.com/wp-content/uploads/2019/01/two-people-with-board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76270"/>
            <a:ext cx="12192000" cy="6499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Горизонтальный свиток 33"/>
          <p:cNvSpPr/>
          <p:nvPr/>
        </p:nvSpPr>
        <p:spPr>
          <a:xfrm>
            <a:off x="3316079" y="-264405"/>
            <a:ext cx="5728770" cy="1013552"/>
          </a:xfrm>
          <a:prstGeom prst="horizontalScrol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Охрана труда и здоровья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Штриховая стрелка вправо 23"/>
          <p:cNvSpPr/>
          <p:nvPr/>
        </p:nvSpPr>
        <p:spPr>
          <a:xfrm>
            <a:off x="3525397" y="649995"/>
            <a:ext cx="6015209" cy="3172857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Обеспечивать  безопасность и гигиену труда, осуществлять профилактические меры, препятствующие воздействию и распространению инфекций и других социально опасных заболеваний среди работников.</a:t>
            </a:r>
          </a:p>
          <a:p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329354" y="3728786"/>
            <a:ext cx="6096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Предоставлять гарантии и компенсации работникам, занятым на работах с вредными и (или) опасными условиями труда, в соответствии с Трудовым кодексом РФ, иными нормативными правовыми актами, содержащими государственные нормативные требования охраны труда, соглашениями, коллективным договором .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Организовывать культурно-массовые, физкультурно-оздоровительные мероприятия для всех работников учреждения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901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-341523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3399FF">
                  <a:tint val="66000"/>
                  <a:satMod val="160000"/>
                </a:srgbClr>
              </a:gs>
              <a:gs pos="50000">
                <a:srgbClr val="3399FF">
                  <a:tint val="44500"/>
                  <a:satMod val="160000"/>
                </a:srgbClr>
              </a:gs>
              <a:gs pos="100000">
                <a:srgbClr val="3399FF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75520" y="188640"/>
            <a:ext cx="4680520" cy="2592288"/>
          </a:xfrm>
        </p:spPr>
        <p:txBody>
          <a:bodyPr>
            <a:normAutofit/>
          </a:bodyPr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20000"/>
                  <a:lumOff val="8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4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2381250" y="6215082"/>
            <a:ext cx="2381250" cy="642918"/>
          </a:xfrm>
          <a:prstGeom prst="rect">
            <a:avLst/>
          </a:prstGeom>
          <a:noFill/>
        </p:spPr>
      </p:pic>
      <p:pic>
        <p:nvPicPr>
          <p:cNvPr id="5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l="3024" t="63637"/>
          <a:stretch>
            <a:fillRect/>
          </a:stretch>
        </p:blipFill>
        <p:spPr bwMode="auto">
          <a:xfrm>
            <a:off x="4672501" y="6215082"/>
            <a:ext cx="2309242" cy="642918"/>
          </a:xfrm>
          <a:prstGeom prst="rect">
            <a:avLst/>
          </a:prstGeom>
          <a:noFill/>
        </p:spPr>
      </p:pic>
      <p:pic>
        <p:nvPicPr>
          <p:cNvPr id="6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6823710" y="6215082"/>
            <a:ext cx="2381250" cy="642918"/>
          </a:xfrm>
          <a:prstGeom prst="rect">
            <a:avLst/>
          </a:prstGeom>
          <a:noFill/>
        </p:spPr>
      </p:pic>
      <p:pic>
        <p:nvPicPr>
          <p:cNvPr id="7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0" y="6215082"/>
            <a:ext cx="2381250" cy="642918"/>
          </a:xfrm>
          <a:prstGeom prst="rect">
            <a:avLst/>
          </a:prstGeom>
          <a:noFill/>
        </p:spPr>
      </p:pic>
      <p:pic>
        <p:nvPicPr>
          <p:cNvPr id="11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9042953" y="6215082"/>
            <a:ext cx="2381250" cy="642918"/>
          </a:xfrm>
          <a:prstGeom prst="rect">
            <a:avLst/>
          </a:prstGeom>
          <a:noFill/>
        </p:spPr>
      </p:pic>
      <p:pic>
        <p:nvPicPr>
          <p:cNvPr id="12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 rotWithShape="1">
          <a:blip r:embed="rId2" cstate="print"/>
          <a:srcRect t="63637" r="62034"/>
          <a:stretch/>
        </p:blipFill>
        <p:spPr bwMode="auto">
          <a:xfrm>
            <a:off x="11287941" y="6215082"/>
            <a:ext cx="904059" cy="642918"/>
          </a:xfrm>
          <a:prstGeom prst="rect">
            <a:avLst/>
          </a:prstGeom>
          <a:noFill/>
        </p:spPr>
      </p:pic>
      <p:pic>
        <p:nvPicPr>
          <p:cNvPr id="13" name="Рисунок 12" descr="https://kevinobrienorthoblog.com/wp-content/uploads/2019/01/two-people-with-board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76270"/>
            <a:ext cx="12192000" cy="6499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Горизонтальный свиток 33"/>
          <p:cNvSpPr/>
          <p:nvPr/>
        </p:nvSpPr>
        <p:spPr>
          <a:xfrm>
            <a:off x="3010486" y="-264406"/>
            <a:ext cx="6034363" cy="1108467"/>
          </a:xfrm>
          <a:prstGeom prst="horizontalScrol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Гарантии профсоюзной деятельности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048000" y="3002689"/>
            <a:ext cx="60960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Взаимодействие работодателя с профкомом в соответствии с трудовым законодательством, соглашениями и настоящим коллективным договором осуществляется в следующих основных формах: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учет мнения профкома в порядке, установленном статьей 372 ТК РФ;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учет мотивированного мнения профкома в порядке, установленном статьей 373 ТК РФ;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предварительное согласие профкома на принятие решения работодателем в порядке, установленном настоящим коллективным договором;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согласование профкомом локальных нормативных правовых актов и решений работодателя по социально-трудовым вопросам в порядке, установленном в соответствии с настоящим коллективным договором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Штриховая стрелка вправо 14"/>
          <p:cNvSpPr/>
          <p:nvPr/>
        </p:nvSpPr>
        <p:spPr>
          <a:xfrm>
            <a:off x="3052689" y="814400"/>
            <a:ext cx="6091311" cy="2294559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Соблюдать права и гарантии профсоюзных организаций, способствовать их деятельности, не допуская ограничений установленных законом прав и гарантий профсоюзной деятельности и не препятствуя созданию и функционированию первичных профсоюзных организаций</a:t>
            </a:r>
          </a:p>
        </p:txBody>
      </p:sp>
    </p:spTree>
    <p:extLst>
      <p:ext uri="{BB962C8B-B14F-4D97-AF65-F5344CB8AC3E}">
        <p14:creationId xmlns="" xmlns:p14="http://schemas.microsoft.com/office/powerpoint/2010/main" val="8901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-341523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3399FF">
                  <a:tint val="66000"/>
                  <a:satMod val="160000"/>
                </a:srgbClr>
              </a:gs>
              <a:gs pos="50000">
                <a:srgbClr val="3399FF">
                  <a:tint val="44500"/>
                  <a:satMod val="160000"/>
                </a:srgbClr>
              </a:gs>
              <a:gs pos="100000">
                <a:srgbClr val="3399FF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75520" y="188640"/>
            <a:ext cx="4680520" cy="2592288"/>
          </a:xfrm>
        </p:spPr>
        <p:txBody>
          <a:bodyPr>
            <a:normAutofit/>
          </a:bodyPr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20000"/>
                  <a:lumOff val="8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4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2381250" y="6215082"/>
            <a:ext cx="2381250" cy="642918"/>
          </a:xfrm>
          <a:prstGeom prst="rect">
            <a:avLst/>
          </a:prstGeom>
          <a:noFill/>
        </p:spPr>
      </p:pic>
      <p:pic>
        <p:nvPicPr>
          <p:cNvPr id="5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l="3024" t="63637"/>
          <a:stretch>
            <a:fillRect/>
          </a:stretch>
        </p:blipFill>
        <p:spPr bwMode="auto">
          <a:xfrm>
            <a:off x="4672501" y="6215082"/>
            <a:ext cx="2309242" cy="642918"/>
          </a:xfrm>
          <a:prstGeom prst="rect">
            <a:avLst/>
          </a:prstGeom>
          <a:noFill/>
        </p:spPr>
      </p:pic>
      <p:pic>
        <p:nvPicPr>
          <p:cNvPr id="6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6823710" y="6215082"/>
            <a:ext cx="2381250" cy="642918"/>
          </a:xfrm>
          <a:prstGeom prst="rect">
            <a:avLst/>
          </a:prstGeom>
          <a:noFill/>
        </p:spPr>
      </p:pic>
      <p:pic>
        <p:nvPicPr>
          <p:cNvPr id="7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0" y="6215082"/>
            <a:ext cx="2381250" cy="642918"/>
          </a:xfrm>
          <a:prstGeom prst="rect">
            <a:avLst/>
          </a:prstGeom>
          <a:noFill/>
        </p:spPr>
      </p:pic>
      <p:pic>
        <p:nvPicPr>
          <p:cNvPr id="11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9042953" y="6215082"/>
            <a:ext cx="2381250" cy="642918"/>
          </a:xfrm>
          <a:prstGeom prst="rect">
            <a:avLst/>
          </a:prstGeom>
          <a:noFill/>
        </p:spPr>
      </p:pic>
      <p:pic>
        <p:nvPicPr>
          <p:cNvPr id="12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 rotWithShape="1">
          <a:blip r:embed="rId2" cstate="print"/>
          <a:srcRect t="63637" r="62034"/>
          <a:stretch/>
        </p:blipFill>
        <p:spPr bwMode="auto">
          <a:xfrm>
            <a:off x="11287941" y="6215082"/>
            <a:ext cx="904059" cy="642918"/>
          </a:xfrm>
          <a:prstGeom prst="rect">
            <a:avLst/>
          </a:prstGeom>
          <a:noFill/>
        </p:spPr>
      </p:pic>
      <p:pic>
        <p:nvPicPr>
          <p:cNvPr id="13" name="Рисунок 12" descr="https://kevinobrienorthoblog.com/wp-content/uploads/2019/01/two-people-with-board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76270"/>
            <a:ext cx="12192000" cy="6499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Горизонтальный свиток 33"/>
          <p:cNvSpPr/>
          <p:nvPr/>
        </p:nvSpPr>
        <p:spPr>
          <a:xfrm>
            <a:off x="3316079" y="-264406"/>
            <a:ext cx="5728770" cy="1178805"/>
          </a:xfrm>
          <a:prstGeom prst="horizontalScrol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Контроль за выполнением коллективного договора.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Ответственность сторон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048000" y="2060153"/>
            <a:ext cx="6096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Штриховая стрелка вправо 14"/>
          <p:cNvSpPr/>
          <p:nvPr/>
        </p:nvSpPr>
        <p:spPr>
          <a:xfrm>
            <a:off x="3358308" y="683045"/>
            <a:ext cx="5818743" cy="2126255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Контроль за выполнением коллективного договора осуществляется сторонами и их представителями</a:t>
            </a:r>
            <a:r>
              <a:rPr lang="ru-RU" sz="1400" dirty="0" smtClean="0"/>
              <a:t>.</a:t>
            </a:r>
            <a:endParaRPr lang="ru-RU" sz="1400" dirty="0"/>
          </a:p>
        </p:txBody>
      </p:sp>
      <p:sp>
        <p:nvSpPr>
          <p:cNvPr id="17" name="Штриховая стрелка вправо 16"/>
          <p:cNvSpPr/>
          <p:nvPr/>
        </p:nvSpPr>
        <p:spPr>
          <a:xfrm>
            <a:off x="3470313" y="3007604"/>
            <a:ext cx="5960127" cy="2544898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Лица, представляющие работодателя, виновные в нарушении или невыполнении обязательств по коллективному договору, несут дисциплинарную и иную ответственность, установленную законодательством Российской Федерации, в том числе по предложениям и требованиям профкома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901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-341523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3399FF">
                  <a:tint val="66000"/>
                  <a:satMod val="160000"/>
                </a:srgbClr>
              </a:gs>
              <a:gs pos="50000">
                <a:srgbClr val="3399FF">
                  <a:tint val="44500"/>
                  <a:satMod val="160000"/>
                </a:srgbClr>
              </a:gs>
              <a:gs pos="100000">
                <a:srgbClr val="3399FF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75520" y="188640"/>
            <a:ext cx="4680520" cy="2592288"/>
          </a:xfrm>
        </p:spPr>
        <p:txBody>
          <a:bodyPr>
            <a:normAutofit/>
          </a:bodyPr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20000"/>
                  <a:lumOff val="8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4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2381250" y="6215082"/>
            <a:ext cx="2381250" cy="642918"/>
          </a:xfrm>
          <a:prstGeom prst="rect">
            <a:avLst/>
          </a:prstGeom>
          <a:noFill/>
        </p:spPr>
      </p:pic>
      <p:pic>
        <p:nvPicPr>
          <p:cNvPr id="5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l="3024" t="63637"/>
          <a:stretch>
            <a:fillRect/>
          </a:stretch>
        </p:blipFill>
        <p:spPr bwMode="auto">
          <a:xfrm>
            <a:off x="4672501" y="6215082"/>
            <a:ext cx="2309242" cy="642918"/>
          </a:xfrm>
          <a:prstGeom prst="rect">
            <a:avLst/>
          </a:prstGeom>
          <a:noFill/>
        </p:spPr>
      </p:pic>
      <p:pic>
        <p:nvPicPr>
          <p:cNvPr id="6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6823710" y="6215082"/>
            <a:ext cx="2381250" cy="642918"/>
          </a:xfrm>
          <a:prstGeom prst="rect">
            <a:avLst/>
          </a:prstGeom>
          <a:noFill/>
        </p:spPr>
      </p:pic>
      <p:pic>
        <p:nvPicPr>
          <p:cNvPr id="7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0" y="6215082"/>
            <a:ext cx="2381250" cy="642918"/>
          </a:xfrm>
          <a:prstGeom prst="rect">
            <a:avLst/>
          </a:prstGeom>
          <a:noFill/>
        </p:spPr>
      </p:pic>
      <p:pic>
        <p:nvPicPr>
          <p:cNvPr id="11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9042953" y="6215082"/>
            <a:ext cx="2381250" cy="642918"/>
          </a:xfrm>
          <a:prstGeom prst="rect">
            <a:avLst/>
          </a:prstGeom>
          <a:noFill/>
        </p:spPr>
      </p:pic>
      <p:pic>
        <p:nvPicPr>
          <p:cNvPr id="12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 rotWithShape="1">
          <a:blip r:embed="rId2" cstate="print"/>
          <a:srcRect t="63637" r="62034"/>
          <a:stretch/>
        </p:blipFill>
        <p:spPr bwMode="auto">
          <a:xfrm>
            <a:off x="11287941" y="6215082"/>
            <a:ext cx="904059" cy="642918"/>
          </a:xfrm>
          <a:prstGeom prst="rect">
            <a:avLst/>
          </a:prstGeom>
          <a:noFill/>
        </p:spPr>
      </p:pic>
      <p:pic>
        <p:nvPicPr>
          <p:cNvPr id="13" name="Рисунок 12" descr="https://kevinobrienorthoblog.com/wp-content/uploads/2019/01/two-people-with-board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76270"/>
            <a:ext cx="12192000" cy="6499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Горизонтальный свиток 33"/>
          <p:cNvSpPr/>
          <p:nvPr/>
        </p:nvSpPr>
        <p:spPr>
          <a:xfrm>
            <a:off x="3316079" y="-264405"/>
            <a:ext cx="5728770" cy="1013552"/>
          </a:xfrm>
          <a:prstGeom prst="horizontalScrol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Разрешение трудовых споров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Штриховая стрелка вправо 23"/>
          <p:cNvSpPr/>
          <p:nvPr/>
        </p:nvSpPr>
        <p:spPr>
          <a:xfrm>
            <a:off x="3080825" y="661181"/>
            <a:ext cx="6457071" cy="2982351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Коллективные споры разрешаются в порядке, предусмотренном в главе 61 ТК РФ «Рассмотрение и разрешение коллективных трудовых споров». Индивидуальные споры рассматриваются комиссией по трудовым спорам учреждения.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Штриховая стрелка вправо 30"/>
          <p:cNvSpPr/>
          <p:nvPr/>
        </p:nvSpPr>
        <p:spPr>
          <a:xfrm>
            <a:off x="3052689" y="3601329"/>
            <a:ext cx="6246056" cy="2503711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Контроль за выполнением коллективного договора осуществляется сторонами с созданием комиссии на паритетных условиях, а также органами по труду. При проведении контроля представители сторон обязаны предоставлять друг другу необходимую для этого информацию.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901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-341523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3399FF">
                  <a:tint val="66000"/>
                  <a:satMod val="160000"/>
                </a:srgbClr>
              </a:gs>
              <a:gs pos="50000">
                <a:srgbClr val="3399FF">
                  <a:tint val="44500"/>
                  <a:satMod val="160000"/>
                </a:srgbClr>
              </a:gs>
              <a:gs pos="100000">
                <a:srgbClr val="3399FF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75520" y="188640"/>
            <a:ext cx="4680520" cy="2592288"/>
          </a:xfrm>
        </p:spPr>
        <p:txBody>
          <a:bodyPr>
            <a:normAutofit/>
          </a:bodyPr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20000"/>
                  <a:lumOff val="8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4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2381250" y="6215082"/>
            <a:ext cx="2381250" cy="642918"/>
          </a:xfrm>
          <a:prstGeom prst="rect">
            <a:avLst/>
          </a:prstGeom>
          <a:noFill/>
        </p:spPr>
      </p:pic>
      <p:pic>
        <p:nvPicPr>
          <p:cNvPr id="5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l="3024" t="63637"/>
          <a:stretch>
            <a:fillRect/>
          </a:stretch>
        </p:blipFill>
        <p:spPr bwMode="auto">
          <a:xfrm>
            <a:off x="4672501" y="6215082"/>
            <a:ext cx="2309242" cy="642918"/>
          </a:xfrm>
          <a:prstGeom prst="rect">
            <a:avLst/>
          </a:prstGeom>
          <a:noFill/>
        </p:spPr>
      </p:pic>
      <p:pic>
        <p:nvPicPr>
          <p:cNvPr id="6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6823710" y="6215082"/>
            <a:ext cx="2381250" cy="642918"/>
          </a:xfrm>
          <a:prstGeom prst="rect">
            <a:avLst/>
          </a:prstGeom>
          <a:noFill/>
        </p:spPr>
      </p:pic>
      <p:pic>
        <p:nvPicPr>
          <p:cNvPr id="7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0" y="6215082"/>
            <a:ext cx="2381250" cy="642918"/>
          </a:xfrm>
          <a:prstGeom prst="rect">
            <a:avLst/>
          </a:prstGeom>
          <a:noFill/>
        </p:spPr>
      </p:pic>
      <p:pic>
        <p:nvPicPr>
          <p:cNvPr id="11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9042953" y="6215082"/>
            <a:ext cx="2381250" cy="642918"/>
          </a:xfrm>
          <a:prstGeom prst="rect">
            <a:avLst/>
          </a:prstGeom>
          <a:noFill/>
        </p:spPr>
      </p:pic>
      <p:pic>
        <p:nvPicPr>
          <p:cNvPr id="12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 rotWithShape="1">
          <a:blip r:embed="rId2" cstate="print"/>
          <a:srcRect t="63637" r="62034"/>
          <a:stretch/>
        </p:blipFill>
        <p:spPr bwMode="auto">
          <a:xfrm>
            <a:off x="11287941" y="6215082"/>
            <a:ext cx="904059" cy="642918"/>
          </a:xfrm>
          <a:prstGeom prst="rect">
            <a:avLst/>
          </a:prstGeom>
          <a:noFill/>
        </p:spPr>
      </p:pic>
      <p:pic>
        <p:nvPicPr>
          <p:cNvPr id="13" name="Рисунок 12" descr="https://kevinobrienorthoblog.com/wp-content/uploads/2019/01/two-people-with-board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76270"/>
            <a:ext cx="12192000" cy="6499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Прямоугольник 13"/>
          <p:cNvSpPr/>
          <p:nvPr/>
        </p:nvSpPr>
        <p:spPr>
          <a:xfrm>
            <a:off x="3048000" y="2060153"/>
            <a:ext cx="6096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Горизонтальный свиток 18"/>
          <p:cNvSpPr/>
          <p:nvPr/>
        </p:nvSpPr>
        <p:spPr>
          <a:xfrm>
            <a:off x="3066756" y="858130"/>
            <a:ext cx="6020974" cy="4389120"/>
          </a:xfrm>
          <a:prstGeom prst="horizontalScrol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КОЛЛЕКТИВНЫЙ  ДОГОВОР - </a:t>
            </a:r>
          </a:p>
          <a:p>
            <a:pPr algn="ctr">
              <a:lnSpc>
                <a:spcPct val="150000"/>
              </a:lnSpc>
            </a:pPr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ЗНАЙ!     ПРИМЕНЯЙ!</a:t>
            </a:r>
          </a:p>
          <a:p>
            <a:pPr algn="ctr">
              <a:lnSpc>
                <a:spcPct val="150000"/>
              </a:lnSpc>
            </a:pPr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СОБЛЮДАЙ!</a:t>
            </a:r>
          </a:p>
          <a:p>
            <a:pPr algn="ctr">
              <a:lnSpc>
                <a:spcPct val="150000"/>
              </a:lnSpc>
            </a:pPr>
            <a:endParaRPr lang="ru-RU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901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-407623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3399FF">
                  <a:tint val="66000"/>
                  <a:satMod val="160000"/>
                </a:srgbClr>
              </a:gs>
              <a:gs pos="50000">
                <a:srgbClr val="3399FF">
                  <a:tint val="44500"/>
                  <a:satMod val="160000"/>
                </a:srgbClr>
              </a:gs>
              <a:gs pos="100000">
                <a:srgbClr val="3399FF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05908" y="188640"/>
            <a:ext cx="3250132" cy="2592288"/>
          </a:xfrm>
        </p:spPr>
        <p:txBody>
          <a:bodyPr>
            <a:normAutofit/>
          </a:bodyPr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20000"/>
                  <a:lumOff val="8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16077" y="0"/>
            <a:ext cx="8494006" cy="6092328"/>
          </a:xfrm>
        </p:spPr>
        <p:txBody>
          <a:bodyPr>
            <a:no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Коллективный договор разработан с целью: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Определения взаимных обязательств работников и администрации учреждения по защите социально-трудовых прав и профессиональных интересов работников и установлению дополнительных социально-экономических, правовых и профессиональных гарантий, льгот и преимуществ для Работников, а также по созданию более благоприятных условий труда по сравнению с установленными законами, иными нормативными правовыми актами,  отраслевым тарифным соглашением по учреждениям системы Министерства образования и науки РФ»</a:t>
            </a:r>
            <a:r>
              <a:rPr lang="ru-RU" sz="2400" dirty="0" smtClean="0"/>
              <a:t>.</a:t>
            </a: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Коллективный договор разработан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соответствии: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со ст. 398 Трудового Кодекса Российской Федерации.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Законом «Об образовании в Российской Федерации» от 29.12.2012 г. № 273-ФЗ.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«О профессиональных союзах, их правах и гарантиях деятельности» 10-ФЗ от 12.01.1996 г.,. </a:t>
            </a:r>
            <a:endParaRPr lang="ru-RU" sz="2400" dirty="0"/>
          </a:p>
        </p:txBody>
      </p:sp>
      <p:pic>
        <p:nvPicPr>
          <p:cNvPr id="4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2381250" y="6215082"/>
            <a:ext cx="2381250" cy="642918"/>
          </a:xfrm>
          <a:prstGeom prst="rect">
            <a:avLst/>
          </a:prstGeom>
          <a:noFill/>
        </p:spPr>
      </p:pic>
      <p:pic>
        <p:nvPicPr>
          <p:cNvPr id="5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l="3024" t="63637"/>
          <a:stretch>
            <a:fillRect/>
          </a:stretch>
        </p:blipFill>
        <p:spPr bwMode="auto">
          <a:xfrm>
            <a:off x="4672501" y="6215082"/>
            <a:ext cx="2309242" cy="642918"/>
          </a:xfrm>
          <a:prstGeom prst="rect">
            <a:avLst/>
          </a:prstGeom>
          <a:noFill/>
        </p:spPr>
      </p:pic>
      <p:pic>
        <p:nvPicPr>
          <p:cNvPr id="6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6823710" y="6215082"/>
            <a:ext cx="2381250" cy="642918"/>
          </a:xfrm>
          <a:prstGeom prst="rect">
            <a:avLst/>
          </a:prstGeom>
          <a:noFill/>
        </p:spPr>
      </p:pic>
      <p:pic>
        <p:nvPicPr>
          <p:cNvPr id="7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0" y="6215082"/>
            <a:ext cx="2381250" cy="642918"/>
          </a:xfrm>
          <a:prstGeom prst="rect">
            <a:avLst/>
          </a:prstGeom>
          <a:noFill/>
        </p:spPr>
      </p:pic>
      <p:pic>
        <p:nvPicPr>
          <p:cNvPr id="11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9042953" y="6215082"/>
            <a:ext cx="2381250" cy="642918"/>
          </a:xfrm>
          <a:prstGeom prst="rect">
            <a:avLst/>
          </a:prstGeom>
          <a:noFill/>
        </p:spPr>
      </p:pic>
      <p:pic>
        <p:nvPicPr>
          <p:cNvPr id="12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 rotWithShape="1">
          <a:blip r:embed="rId2" cstate="print"/>
          <a:srcRect t="63637" r="62034"/>
          <a:stretch/>
        </p:blipFill>
        <p:spPr bwMode="auto">
          <a:xfrm>
            <a:off x="11287941" y="6215082"/>
            <a:ext cx="904059" cy="642918"/>
          </a:xfrm>
          <a:prstGeom prst="rect">
            <a:avLst/>
          </a:prstGeom>
          <a:noFill/>
        </p:spPr>
      </p:pic>
      <p:pic>
        <p:nvPicPr>
          <p:cNvPr id="18" name="Рисунок 17" descr="https://s44-miass.educhel.ru/uploads/34800/34720/section/738228/ehmblema_gorodskoj_organizacii-1.png?1522160498696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4966" y="0"/>
            <a:ext cx="1949251" cy="201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8901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3399FF">
                  <a:tint val="66000"/>
                  <a:satMod val="160000"/>
                </a:srgbClr>
              </a:gs>
              <a:gs pos="50000">
                <a:srgbClr val="3399FF">
                  <a:tint val="44500"/>
                  <a:satMod val="160000"/>
                </a:srgbClr>
              </a:gs>
              <a:gs pos="100000">
                <a:srgbClr val="3399FF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75520" y="638978"/>
            <a:ext cx="3369357" cy="2478794"/>
          </a:xfrm>
        </p:spPr>
        <p:txBody>
          <a:bodyPr>
            <a:normAutofit/>
          </a:bodyPr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20000"/>
                  <a:lumOff val="8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1355" y="297454"/>
            <a:ext cx="11766014" cy="2016088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Настоящий коллективный договор заключен между Работодателем и Работниками и является правовым актом, регулирующим социально-трудовые отношения в муниципальном бюджетном дошкольном образовательном учреждении Муниципального бюджетного дошкольного образовательного учреждения – детского сада комбинированного вида №18.</a:t>
            </a:r>
          </a:p>
          <a:p>
            <a:pPr algn="just">
              <a:spcBef>
                <a:spcPts val="0"/>
              </a:spcBef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Сторонами коллективного договора являются: Муниципального бюджетного дошкольного образовательного учреждения – детского сада комбинированного вида №18, в лице 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Насибуллиной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Алены Сергеевны, действующего на основании Устава и  работники МБ Муниципального бюджетного дошкольного образовательного учреждения – детского сада комбинированного вида №18, в лице их представителя – председателя профсоюзного комитета первичной профсоюзной организации Уфимцевой Ирины Ильиничной, действующего на основании Устава профессионального союза работников народного образования и науки Российской Федерации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b="1" i="1" dirty="0">
              <a:ln w="6600">
                <a:solidFill>
                  <a:schemeClr val="accent1">
                    <a:lumMod val="7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2381250" y="6215082"/>
            <a:ext cx="2381250" cy="642918"/>
          </a:xfrm>
          <a:prstGeom prst="rect">
            <a:avLst/>
          </a:prstGeom>
          <a:noFill/>
        </p:spPr>
      </p:pic>
      <p:pic>
        <p:nvPicPr>
          <p:cNvPr id="5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l="3024" t="63637"/>
          <a:stretch>
            <a:fillRect/>
          </a:stretch>
        </p:blipFill>
        <p:spPr bwMode="auto">
          <a:xfrm>
            <a:off x="4672501" y="6215082"/>
            <a:ext cx="2309242" cy="642918"/>
          </a:xfrm>
          <a:prstGeom prst="rect">
            <a:avLst/>
          </a:prstGeom>
          <a:noFill/>
        </p:spPr>
      </p:pic>
      <p:pic>
        <p:nvPicPr>
          <p:cNvPr id="6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6823710" y="6215082"/>
            <a:ext cx="2381250" cy="642918"/>
          </a:xfrm>
          <a:prstGeom prst="rect">
            <a:avLst/>
          </a:prstGeom>
          <a:noFill/>
        </p:spPr>
      </p:pic>
      <p:pic>
        <p:nvPicPr>
          <p:cNvPr id="7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0" y="6215082"/>
            <a:ext cx="2381250" cy="642918"/>
          </a:xfrm>
          <a:prstGeom prst="rect">
            <a:avLst/>
          </a:prstGeom>
          <a:noFill/>
        </p:spPr>
      </p:pic>
      <p:pic>
        <p:nvPicPr>
          <p:cNvPr id="11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9042953" y="6215082"/>
            <a:ext cx="2381250" cy="642918"/>
          </a:xfrm>
          <a:prstGeom prst="rect">
            <a:avLst/>
          </a:prstGeom>
          <a:noFill/>
        </p:spPr>
      </p:pic>
      <p:pic>
        <p:nvPicPr>
          <p:cNvPr id="12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 rotWithShape="1">
          <a:blip r:embed="rId2" cstate="print"/>
          <a:srcRect t="63637" r="62034"/>
          <a:stretch/>
        </p:blipFill>
        <p:spPr bwMode="auto">
          <a:xfrm>
            <a:off x="11287941" y="6215082"/>
            <a:ext cx="904059" cy="642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8901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3399FF">
                  <a:tint val="66000"/>
                  <a:satMod val="160000"/>
                </a:srgbClr>
              </a:gs>
              <a:gs pos="50000">
                <a:srgbClr val="3399FF">
                  <a:tint val="44500"/>
                  <a:satMod val="160000"/>
                </a:srgbClr>
              </a:gs>
              <a:gs pos="100000">
                <a:srgbClr val="3399FF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75520" y="188640"/>
            <a:ext cx="4680520" cy="2592288"/>
          </a:xfrm>
        </p:spPr>
        <p:txBody>
          <a:bodyPr>
            <a:normAutofit/>
          </a:bodyPr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20000"/>
                  <a:lumOff val="8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5590" y="297454"/>
            <a:ext cx="11591079" cy="5827924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Функции коллективного договора</a:t>
            </a:r>
          </a:p>
          <a:p>
            <a:pPr algn="ctr"/>
            <a:endParaRPr lang="ru-RU" sz="2400" b="1" i="1" dirty="0">
              <a:ln w="6600">
                <a:solidFill>
                  <a:schemeClr val="accent1">
                    <a:lumMod val="75000"/>
                  </a:schemeClr>
                </a:solidFill>
                <a:prstDash val="solid"/>
              </a:ln>
              <a:solidFill>
                <a:schemeClr val="accent1">
                  <a:lumMod val="40000"/>
                  <a:lumOff val="60000"/>
                </a:schemeClr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pic>
        <p:nvPicPr>
          <p:cNvPr id="4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2381250" y="6215082"/>
            <a:ext cx="2381250" cy="642918"/>
          </a:xfrm>
          <a:prstGeom prst="rect">
            <a:avLst/>
          </a:prstGeom>
          <a:noFill/>
        </p:spPr>
      </p:pic>
      <p:pic>
        <p:nvPicPr>
          <p:cNvPr id="5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l="3024" t="63637"/>
          <a:stretch>
            <a:fillRect/>
          </a:stretch>
        </p:blipFill>
        <p:spPr bwMode="auto">
          <a:xfrm>
            <a:off x="4672501" y="6215082"/>
            <a:ext cx="2309242" cy="642918"/>
          </a:xfrm>
          <a:prstGeom prst="rect">
            <a:avLst/>
          </a:prstGeom>
          <a:noFill/>
        </p:spPr>
      </p:pic>
      <p:pic>
        <p:nvPicPr>
          <p:cNvPr id="6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6823710" y="6215082"/>
            <a:ext cx="2381250" cy="642918"/>
          </a:xfrm>
          <a:prstGeom prst="rect">
            <a:avLst/>
          </a:prstGeom>
          <a:noFill/>
        </p:spPr>
      </p:pic>
      <p:pic>
        <p:nvPicPr>
          <p:cNvPr id="7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0" y="6215082"/>
            <a:ext cx="2381250" cy="642918"/>
          </a:xfrm>
          <a:prstGeom prst="rect">
            <a:avLst/>
          </a:prstGeom>
          <a:noFill/>
        </p:spPr>
      </p:pic>
      <p:pic>
        <p:nvPicPr>
          <p:cNvPr id="11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9042953" y="6215082"/>
            <a:ext cx="2381250" cy="642918"/>
          </a:xfrm>
          <a:prstGeom prst="rect">
            <a:avLst/>
          </a:prstGeom>
          <a:noFill/>
        </p:spPr>
      </p:pic>
      <p:pic>
        <p:nvPicPr>
          <p:cNvPr id="12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 rotWithShape="1">
          <a:blip r:embed="rId2" cstate="print"/>
          <a:srcRect t="63637" r="62034"/>
          <a:stretch/>
        </p:blipFill>
        <p:spPr bwMode="auto">
          <a:xfrm>
            <a:off x="11287941" y="6215082"/>
            <a:ext cx="904059" cy="642918"/>
          </a:xfrm>
          <a:prstGeom prst="rect">
            <a:avLst/>
          </a:prstGeom>
          <a:noFill/>
        </p:spPr>
      </p:pic>
      <p:sp>
        <p:nvSpPr>
          <p:cNvPr id="13" name="Штриховая стрелка вправо 12"/>
          <p:cNvSpPr/>
          <p:nvPr/>
        </p:nvSpPr>
        <p:spPr>
          <a:xfrm>
            <a:off x="4450815" y="914399"/>
            <a:ext cx="3602515" cy="1520328"/>
          </a:xfrm>
          <a:prstGeom prst="stripedRight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Защитная</a:t>
            </a:r>
            <a:r>
              <a:rPr lang="ru-RU" sz="1600" dirty="0" smtClean="0"/>
              <a:t> </a:t>
            </a:r>
            <a:endParaRPr lang="ru-RU" sz="1600" dirty="0"/>
          </a:p>
        </p:txBody>
      </p:sp>
      <p:sp>
        <p:nvSpPr>
          <p:cNvPr id="14" name="Штриховая стрелка вправо 13"/>
          <p:cNvSpPr/>
          <p:nvPr/>
        </p:nvSpPr>
        <p:spPr>
          <a:xfrm>
            <a:off x="4459994" y="4261690"/>
            <a:ext cx="3516218" cy="1555216"/>
          </a:xfrm>
          <a:prstGeom prst="stripedRight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Повышение уровня трудовых прав и гарантий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Штриховая стрелка вправо 15"/>
          <p:cNvSpPr/>
          <p:nvPr/>
        </p:nvSpPr>
        <p:spPr>
          <a:xfrm>
            <a:off x="4414715" y="2568117"/>
            <a:ext cx="3602513" cy="1465243"/>
          </a:xfrm>
          <a:prstGeom prst="stripedRight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Регулирующая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" name="Picture 2" descr="http://www.playcast.ru/uploads/2015/05/27/1375955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1349" y="1851914"/>
            <a:ext cx="2401677" cy="377693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8901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-341523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3399FF">
                  <a:tint val="66000"/>
                  <a:satMod val="160000"/>
                </a:srgbClr>
              </a:gs>
              <a:gs pos="50000">
                <a:srgbClr val="3399FF">
                  <a:tint val="44500"/>
                  <a:satMod val="160000"/>
                </a:srgbClr>
              </a:gs>
              <a:gs pos="100000">
                <a:srgbClr val="3399FF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75520" y="188640"/>
            <a:ext cx="4680520" cy="2592288"/>
          </a:xfrm>
        </p:spPr>
        <p:txBody>
          <a:bodyPr>
            <a:normAutofit/>
          </a:bodyPr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20000"/>
                  <a:lumOff val="8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4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2381250" y="6215082"/>
            <a:ext cx="2381250" cy="642918"/>
          </a:xfrm>
          <a:prstGeom prst="rect">
            <a:avLst/>
          </a:prstGeom>
          <a:noFill/>
        </p:spPr>
      </p:pic>
      <p:pic>
        <p:nvPicPr>
          <p:cNvPr id="5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l="3024" t="63637"/>
          <a:stretch>
            <a:fillRect/>
          </a:stretch>
        </p:blipFill>
        <p:spPr bwMode="auto">
          <a:xfrm>
            <a:off x="4672501" y="6215082"/>
            <a:ext cx="2309242" cy="642918"/>
          </a:xfrm>
          <a:prstGeom prst="rect">
            <a:avLst/>
          </a:prstGeom>
          <a:noFill/>
        </p:spPr>
      </p:pic>
      <p:pic>
        <p:nvPicPr>
          <p:cNvPr id="6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6823710" y="6215082"/>
            <a:ext cx="2381250" cy="642918"/>
          </a:xfrm>
          <a:prstGeom prst="rect">
            <a:avLst/>
          </a:prstGeom>
          <a:noFill/>
        </p:spPr>
      </p:pic>
      <p:pic>
        <p:nvPicPr>
          <p:cNvPr id="7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0" y="6215082"/>
            <a:ext cx="2381250" cy="642918"/>
          </a:xfrm>
          <a:prstGeom prst="rect">
            <a:avLst/>
          </a:prstGeom>
          <a:noFill/>
        </p:spPr>
      </p:pic>
      <p:pic>
        <p:nvPicPr>
          <p:cNvPr id="11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9042953" y="6215082"/>
            <a:ext cx="2381250" cy="642918"/>
          </a:xfrm>
          <a:prstGeom prst="rect">
            <a:avLst/>
          </a:prstGeom>
          <a:noFill/>
        </p:spPr>
      </p:pic>
      <p:pic>
        <p:nvPicPr>
          <p:cNvPr id="12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 rotWithShape="1">
          <a:blip r:embed="rId2" cstate="print"/>
          <a:srcRect t="63637" r="62034"/>
          <a:stretch/>
        </p:blipFill>
        <p:spPr bwMode="auto">
          <a:xfrm>
            <a:off x="11287941" y="6215082"/>
            <a:ext cx="904059" cy="642918"/>
          </a:xfrm>
          <a:prstGeom prst="rect">
            <a:avLst/>
          </a:prstGeom>
          <a:noFill/>
        </p:spPr>
      </p:pic>
      <p:pic>
        <p:nvPicPr>
          <p:cNvPr id="13" name="Рисунок 12" descr="https://kevinobrienorthoblog.com/wp-content/uploads/2019/01/two-people-with-board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2192000" cy="6499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Горизонтальный свиток 14"/>
          <p:cNvSpPr/>
          <p:nvPr/>
        </p:nvSpPr>
        <p:spPr>
          <a:xfrm>
            <a:off x="5092675" y="2730488"/>
            <a:ext cx="1850834" cy="1399142"/>
          </a:xfrm>
          <a:prstGeom prst="horizontalScroll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Трудовые отношения, обязательства Сторон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Горизонтальный свиток 16"/>
          <p:cNvSpPr/>
          <p:nvPr/>
        </p:nvSpPr>
        <p:spPr>
          <a:xfrm>
            <a:off x="7568417" y="4660135"/>
            <a:ext cx="2018461" cy="1167787"/>
          </a:xfrm>
          <a:prstGeom prst="horizontalScrol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Общие</a:t>
            </a:r>
          </a:p>
          <a:p>
            <a:pPr algn="ct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Положения 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Горизонтальный свиток 17"/>
          <p:cNvSpPr/>
          <p:nvPr/>
        </p:nvSpPr>
        <p:spPr>
          <a:xfrm>
            <a:off x="3227942" y="1905917"/>
            <a:ext cx="1795749" cy="1432194"/>
          </a:xfrm>
          <a:prstGeom prst="horizontalScrol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Разрешение трудовых споров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Горизонтальный свиток 19"/>
          <p:cNvSpPr/>
          <p:nvPr/>
        </p:nvSpPr>
        <p:spPr>
          <a:xfrm>
            <a:off x="2721167" y="758327"/>
            <a:ext cx="1839817" cy="1268777"/>
          </a:xfrm>
          <a:prstGeom prst="horizontalScrol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Рабочее время и время отдыха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Горизонтальный свиток 25"/>
          <p:cNvSpPr/>
          <p:nvPr/>
        </p:nvSpPr>
        <p:spPr>
          <a:xfrm>
            <a:off x="5288099" y="815248"/>
            <a:ext cx="1795748" cy="1421177"/>
          </a:xfrm>
          <a:prstGeom prst="horizontalScrol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Оплата и нормирование труда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Горизонтальный свиток 27"/>
          <p:cNvSpPr/>
          <p:nvPr/>
        </p:nvSpPr>
        <p:spPr>
          <a:xfrm>
            <a:off x="2732181" y="3338113"/>
            <a:ext cx="1641513" cy="1465242"/>
          </a:xfrm>
          <a:prstGeom prst="horizontalScrol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Гарантии профсоюзной деятельности</a:t>
            </a:r>
            <a:r>
              <a:rPr lang="ru-RU" dirty="0" smtClean="0"/>
              <a:t>	</a:t>
            </a:r>
            <a:endParaRPr lang="ru-RU" dirty="0"/>
          </a:p>
        </p:txBody>
      </p:sp>
      <p:sp>
        <p:nvSpPr>
          <p:cNvPr id="29" name="Горизонтальный свиток 28"/>
          <p:cNvSpPr/>
          <p:nvPr/>
        </p:nvSpPr>
        <p:spPr>
          <a:xfrm>
            <a:off x="3084724" y="4781322"/>
            <a:ext cx="2060155" cy="1123720"/>
          </a:xfrm>
          <a:prstGeom prst="horizontalScrol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Охрана труда и здоровья</a:t>
            </a:r>
            <a:r>
              <a:rPr lang="ru-RU" dirty="0" smtClean="0"/>
              <a:t>	</a:t>
            </a:r>
            <a:endParaRPr lang="ru-RU" dirty="0"/>
          </a:p>
        </p:txBody>
      </p:sp>
      <p:sp>
        <p:nvSpPr>
          <p:cNvPr id="30" name="Горизонтальный свиток 29"/>
          <p:cNvSpPr/>
          <p:nvPr/>
        </p:nvSpPr>
        <p:spPr>
          <a:xfrm>
            <a:off x="7357403" y="2560321"/>
            <a:ext cx="1935072" cy="1520894"/>
          </a:xfrm>
          <a:prstGeom prst="horizontalScrol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Контроль за выполнением коллективного договора. Ответственность сторон	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Горизонтальный свиток 31"/>
          <p:cNvSpPr/>
          <p:nvPr/>
        </p:nvSpPr>
        <p:spPr>
          <a:xfrm>
            <a:off x="7723164" y="717452"/>
            <a:ext cx="1885918" cy="1729140"/>
          </a:xfrm>
          <a:prstGeom prst="horizontalScrol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Гарантии при заключении и расторжения трудового договора. Подготовка и переподготовка кадров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Горизонтальный свиток 33"/>
          <p:cNvSpPr/>
          <p:nvPr/>
        </p:nvSpPr>
        <p:spPr>
          <a:xfrm>
            <a:off x="3316079" y="-264405"/>
            <a:ext cx="5728770" cy="1013552"/>
          </a:xfrm>
          <a:prstGeom prst="horizontalScrol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РАЗДЕЛЫ КОЛЛЕКТИВНОГО ДОГОВОРА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Горизонтальный свиток 21"/>
          <p:cNvSpPr/>
          <p:nvPr/>
        </p:nvSpPr>
        <p:spPr>
          <a:xfrm>
            <a:off x="5359789" y="4280307"/>
            <a:ext cx="2018461" cy="1167787"/>
          </a:xfrm>
          <a:prstGeom prst="horizontalScrol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Социальные гарантии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901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-308473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3399FF">
                  <a:tint val="66000"/>
                  <a:satMod val="160000"/>
                </a:srgbClr>
              </a:gs>
              <a:gs pos="50000">
                <a:srgbClr val="3399FF">
                  <a:tint val="44500"/>
                  <a:satMod val="160000"/>
                </a:srgbClr>
              </a:gs>
              <a:gs pos="100000">
                <a:srgbClr val="3399FF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75520" y="188640"/>
            <a:ext cx="4680520" cy="2592288"/>
          </a:xfrm>
        </p:spPr>
        <p:txBody>
          <a:bodyPr>
            <a:normAutofit/>
          </a:bodyPr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20000"/>
                  <a:lumOff val="8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88125" y="1"/>
            <a:ext cx="10588544" cy="1366092"/>
          </a:xfrm>
        </p:spPr>
        <p:txBody>
          <a:bodyPr>
            <a:noAutofit/>
          </a:bodyPr>
          <a:lstStyle/>
          <a:p>
            <a:endParaRPr lang="ru-RU" sz="20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ts val="0"/>
              </a:spcBef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2381250" y="6215082"/>
            <a:ext cx="2381250" cy="642918"/>
          </a:xfrm>
          <a:prstGeom prst="rect">
            <a:avLst/>
          </a:prstGeom>
          <a:noFill/>
        </p:spPr>
      </p:pic>
      <p:pic>
        <p:nvPicPr>
          <p:cNvPr id="5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l="3024" t="63637"/>
          <a:stretch>
            <a:fillRect/>
          </a:stretch>
        </p:blipFill>
        <p:spPr bwMode="auto">
          <a:xfrm>
            <a:off x="4672501" y="6215082"/>
            <a:ext cx="2309242" cy="642918"/>
          </a:xfrm>
          <a:prstGeom prst="rect">
            <a:avLst/>
          </a:prstGeom>
          <a:noFill/>
        </p:spPr>
      </p:pic>
      <p:pic>
        <p:nvPicPr>
          <p:cNvPr id="6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6823710" y="6215082"/>
            <a:ext cx="2381250" cy="642918"/>
          </a:xfrm>
          <a:prstGeom prst="rect">
            <a:avLst/>
          </a:prstGeom>
          <a:noFill/>
        </p:spPr>
      </p:pic>
      <p:pic>
        <p:nvPicPr>
          <p:cNvPr id="7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0" y="6215082"/>
            <a:ext cx="2381250" cy="642918"/>
          </a:xfrm>
          <a:prstGeom prst="rect">
            <a:avLst/>
          </a:prstGeom>
          <a:noFill/>
        </p:spPr>
      </p:pic>
      <p:pic>
        <p:nvPicPr>
          <p:cNvPr id="11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9042953" y="6215082"/>
            <a:ext cx="2381250" cy="642918"/>
          </a:xfrm>
          <a:prstGeom prst="rect">
            <a:avLst/>
          </a:prstGeom>
          <a:noFill/>
        </p:spPr>
      </p:pic>
      <p:pic>
        <p:nvPicPr>
          <p:cNvPr id="12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 rotWithShape="1">
          <a:blip r:embed="rId2" cstate="print"/>
          <a:srcRect t="63637" r="62034"/>
          <a:stretch/>
        </p:blipFill>
        <p:spPr bwMode="auto">
          <a:xfrm>
            <a:off x="11287941" y="6215082"/>
            <a:ext cx="904059" cy="642918"/>
          </a:xfrm>
          <a:prstGeom prst="rect">
            <a:avLst/>
          </a:prstGeom>
          <a:noFill/>
        </p:spPr>
      </p:pic>
      <p:pic>
        <p:nvPicPr>
          <p:cNvPr id="13" name="Рисунок 12" descr="https://kevinobrienorthoblog.com/wp-content/uploads/2019/01/two-people-with-board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284151"/>
            <a:ext cx="12192000" cy="6466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3172178" y="-234857"/>
            <a:ext cx="6302328" cy="8956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r>
              <a:rPr lang="ru-RU" sz="1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ПРИЛОЖЕНИЯ К КОЛЛЕКТИВНОМУ ДОГОВОРУ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endParaRPr lang="ru-RU" sz="1400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293688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Приложение 1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 Правила внутреннего трудового распорядка для работников</a:t>
            </a:r>
            <a:r>
              <a:rPr kumimoji="0" lang="ru-RU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Муниципального бюджетного дошкольного образовательного учреждения – детского сада комбинированного вида №18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Приложение 2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  Положение об оплате труда работников Муниципального бюджетного дошкольного образовательного учреждения – детского сада комбинированного вида №18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Приложение 3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Положение о распределении стимулирующей части фонда оплаты труда работников Муниципального бюджетного дошкольного образовательного учреждения – детского сада комбинированного вида №18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Приложение 4.  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Положение о материальной помощи работникам Муниципального бюджетного дошкольного образовательного учреждения – детского сада комбинированного вида №18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endParaRPr lang="ru-RU" sz="12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endParaRPr lang="ru-RU" sz="12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endParaRPr lang="ru-RU" sz="12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endParaRPr lang="ru-RU" sz="12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endParaRPr lang="ru-RU" sz="12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endParaRPr lang="ru-RU" sz="12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endParaRPr lang="ru-RU" sz="12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endParaRPr lang="ru-RU" sz="12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endParaRPr lang="ru-RU" sz="12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3688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901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-341523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3399FF">
                  <a:tint val="66000"/>
                  <a:satMod val="160000"/>
                </a:srgbClr>
              </a:gs>
              <a:gs pos="50000">
                <a:srgbClr val="3399FF">
                  <a:tint val="44500"/>
                  <a:satMod val="160000"/>
                </a:srgbClr>
              </a:gs>
              <a:gs pos="100000">
                <a:srgbClr val="3399FF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75520" y="188640"/>
            <a:ext cx="4680520" cy="2592288"/>
          </a:xfrm>
        </p:spPr>
        <p:txBody>
          <a:bodyPr>
            <a:normAutofit/>
          </a:bodyPr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20000"/>
                  <a:lumOff val="8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4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2381250" y="6215082"/>
            <a:ext cx="2381250" cy="642918"/>
          </a:xfrm>
          <a:prstGeom prst="rect">
            <a:avLst/>
          </a:prstGeom>
          <a:noFill/>
        </p:spPr>
      </p:pic>
      <p:pic>
        <p:nvPicPr>
          <p:cNvPr id="5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l="3024" t="63637"/>
          <a:stretch>
            <a:fillRect/>
          </a:stretch>
        </p:blipFill>
        <p:spPr bwMode="auto">
          <a:xfrm>
            <a:off x="4672501" y="6215082"/>
            <a:ext cx="2309242" cy="642918"/>
          </a:xfrm>
          <a:prstGeom prst="rect">
            <a:avLst/>
          </a:prstGeom>
          <a:noFill/>
        </p:spPr>
      </p:pic>
      <p:pic>
        <p:nvPicPr>
          <p:cNvPr id="6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6823710" y="6215082"/>
            <a:ext cx="2381250" cy="642918"/>
          </a:xfrm>
          <a:prstGeom prst="rect">
            <a:avLst/>
          </a:prstGeom>
          <a:noFill/>
        </p:spPr>
      </p:pic>
      <p:pic>
        <p:nvPicPr>
          <p:cNvPr id="7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0" y="6215082"/>
            <a:ext cx="2381250" cy="642918"/>
          </a:xfrm>
          <a:prstGeom prst="rect">
            <a:avLst/>
          </a:prstGeom>
          <a:noFill/>
        </p:spPr>
      </p:pic>
      <p:pic>
        <p:nvPicPr>
          <p:cNvPr id="11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9042953" y="6215082"/>
            <a:ext cx="2381250" cy="642918"/>
          </a:xfrm>
          <a:prstGeom prst="rect">
            <a:avLst/>
          </a:prstGeom>
          <a:noFill/>
        </p:spPr>
      </p:pic>
      <p:pic>
        <p:nvPicPr>
          <p:cNvPr id="12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 rotWithShape="1">
          <a:blip r:embed="rId2" cstate="print"/>
          <a:srcRect t="63637" r="62034"/>
          <a:stretch/>
        </p:blipFill>
        <p:spPr bwMode="auto">
          <a:xfrm>
            <a:off x="11287941" y="6215082"/>
            <a:ext cx="904059" cy="642918"/>
          </a:xfrm>
          <a:prstGeom prst="rect">
            <a:avLst/>
          </a:prstGeom>
          <a:noFill/>
        </p:spPr>
      </p:pic>
      <p:pic>
        <p:nvPicPr>
          <p:cNvPr id="13" name="Рисунок 12" descr="https://kevinobrienorthoblog.com/wp-content/uploads/2019/01/two-people-with-board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87287"/>
            <a:ext cx="12192000" cy="6499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Горизонтальный свиток 33"/>
          <p:cNvSpPr/>
          <p:nvPr/>
        </p:nvSpPr>
        <p:spPr>
          <a:xfrm>
            <a:off x="3217605" y="-250338"/>
            <a:ext cx="5728770" cy="1013552"/>
          </a:xfrm>
          <a:prstGeom prst="horizontalScrol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Трудовые отношения, обязательства Сторон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Штриховая стрелка вправо 23"/>
          <p:cNvSpPr/>
          <p:nvPr/>
        </p:nvSpPr>
        <p:spPr>
          <a:xfrm>
            <a:off x="3080824" y="506436"/>
            <a:ext cx="6383174" cy="2391507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Трудовой договор, его содержание, порядок заключения, изменения и расторжения определяется в соответствии с Трудовым кодексом РФ, Уставом Учреждения, Федеральным Законом «Об образовании в Российской Федерации», настоящим коллективным договором и другими законодательными и нормативными правовыми актами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Горизонтальный свиток 24"/>
          <p:cNvSpPr/>
          <p:nvPr/>
        </p:nvSpPr>
        <p:spPr>
          <a:xfrm>
            <a:off x="3029638" y="2743202"/>
            <a:ext cx="6169445" cy="1222872"/>
          </a:xfrm>
          <a:prstGeom prst="horizontalScrol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Содействие занятости, повышение квалификации и закрепление профессиональных кадров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Штриховая стрелка вправо 30"/>
          <p:cNvSpPr/>
          <p:nvPr/>
        </p:nvSpPr>
        <p:spPr>
          <a:xfrm>
            <a:off x="3137095" y="3840481"/>
            <a:ext cx="6073005" cy="2196764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Работодатель обеспечивает реализацию прав педагогических работников на дополнительное профессиональное образование по профилю педагогической деятельности не реже чем один раз в три года за счёт средств работодателя.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901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-341523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3399FF">
                  <a:tint val="66000"/>
                  <a:satMod val="160000"/>
                </a:srgbClr>
              </a:gs>
              <a:gs pos="50000">
                <a:srgbClr val="3399FF">
                  <a:tint val="44500"/>
                  <a:satMod val="160000"/>
                </a:srgbClr>
              </a:gs>
              <a:gs pos="100000">
                <a:srgbClr val="3399FF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75520" y="188640"/>
            <a:ext cx="4680520" cy="2592288"/>
          </a:xfrm>
        </p:spPr>
        <p:txBody>
          <a:bodyPr>
            <a:normAutofit/>
          </a:bodyPr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20000"/>
                  <a:lumOff val="8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4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2381250" y="6215082"/>
            <a:ext cx="2381250" cy="642918"/>
          </a:xfrm>
          <a:prstGeom prst="rect">
            <a:avLst/>
          </a:prstGeom>
          <a:noFill/>
        </p:spPr>
      </p:pic>
      <p:pic>
        <p:nvPicPr>
          <p:cNvPr id="5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l="3024" t="63637"/>
          <a:stretch>
            <a:fillRect/>
          </a:stretch>
        </p:blipFill>
        <p:spPr bwMode="auto">
          <a:xfrm>
            <a:off x="4672501" y="6215082"/>
            <a:ext cx="2309242" cy="642918"/>
          </a:xfrm>
          <a:prstGeom prst="rect">
            <a:avLst/>
          </a:prstGeom>
          <a:noFill/>
        </p:spPr>
      </p:pic>
      <p:pic>
        <p:nvPicPr>
          <p:cNvPr id="6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6823710" y="6215082"/>
            <a:ext cx="2381250" cy="642918"/>
          </a:xfrm>
          <a:prstGeom prst="rect">
            <a:avLst/>
          </a:prstGeom>
          <a:noFill/>
        </p:spPr>
      </p:pic>
      <p:pic>
        <p:nvPicPr>
          <p:cNvPr id="7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0" y="6215082"/>
            <a:ext cx="2381250" cy="642918"/>
          </a:xfrm>
          <a:prstGeom prst="rect">
            <a:avLst/>
          </a:prstGeom>
          <a:noFill/>
        </p:spPr>
      </p:pic>
      <p:pic>
        <p:nvPicPr>
          <p:cNvPr id="11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9042953" y="6215082"/>
            <a:ext cx="2381250" cy="642918"/>
          </a:xfrm>
          <a:prstGeom prst="rect">
            <a:avLst/>
          </a:prstGeom>
          <a:noFill/>
        </p:spPr>
      </p:pic>
      <p:pic>
        <p:nvPicPr>
          <p:cNvPr id="12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 rotWithShape="1">
          <a:blip r:embed="rId2" cstate="print"/>
          <a:srcRect t="63637" r="62034"/>
          <a:stretch/>
        </p:blipFill>
        <p:spPr bwMode="auto">
          <a:xfrm>
            <a:off x="11287941" y="6215082"/>
            <a:ext cx="904059" cy="642918"/>
          </a:xfrm>
          <a:prstGeom prst="rect">
            <a:avLst/>
          </a:prstGeom>
          <a:noFill/>
        </p:spPr>
      </p:pic>
      <p:pic>
        <p:nvPicPr>
          <p:cNvPr id="13" name="Рисунок 12" descr="https://kevinobrienorthoblog.com/wp-content/uploads/2019/01/two-people-with-board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87287"/>
            <a:ext cx="12192000" cy="6499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Горизонтальный свиток 33"/>
          <p:cNvSpPr/>
          <p:nvPr/>
        </p:nvSpPr>
        <p:spPr>
          <a:xfrm>
            <a:off x="3316079" y="-264405"/>
            <a:ext cx="5728770" cy="1013552"/>
          </a:xfrm>
          <a:prstGeom prst="horizontalScrol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Рабочее время и время отдыха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Штриховая стрелка вправо 23"/>
          <p:cNvSpPr/>
          <p:nvPr/>
        </p:nvSpPr>
        <p:spPr>
          <a:xfrm>
            <a:off x="3525398" y="649995"/>
            <a:ext cx="6070294" cy="3051672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Рабочее время и время отдыха работников определяются Трудовым кодексом Российской Федерации, Правилами внутреннего трудового распорядка учреждения, а также условиями трудового договора, должностными инструкциями работников и обязанностями, возлагаемыми на них Уставом учреждения. Продолжительность ежедневной работы определяется Правилами внутреннего трудового распорядка, которые утверждаются Работодателем с учетом мнения профсоюзного комитета. </a:t>
            </a:r>
          </a:p>
          <a:p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Штриховая стрелка вправо 30"/>
          <p:cNvSpPr/>
          <p:nvPr/>
        </p:nvSpPr>
        <p:spPr>
          <a:xfrm>
            <a:off x="3391358" y="3701668"/>
            <a:ext cx="5818743" cy="2258458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Работникам предоставляются ежегодные отпуска с сохранением места работы (должности) и среднего заработка (ст. 114 ТК РФ). Работникам с ненормированным рабочим днем предоставляется ежегодный дополнительный оплачиваемый отпуск (ст. 119 ТК РФ).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901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-341523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3399FF">
                  <a:tint val="66000"/>
                  <a:satMod val="160000"/>
                </a:srgbClr>
              </a:gs>
              <a:gs pos="50000">
                <a:srgbClr val="3399FF">
                  <a:tint val="44500"/>
                  <a:satMod val="160000"/>
                </a:srgbClr>
              </a:gs>
              <a:gs pos="100000">
                <a:srgbClr val="3399FF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75520" y="188640"/>
            <a:ext cx="4680520" cy="2592288"/>
          </a:xfrm>
        </p:spPr>
        <p:txBody>
          <a:bodyPr>
            <a:normAutofit/>
          </a:bodyPr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20000"/>
                  <a:lumOff val="8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4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2381250" y="6215082"/>
            <a:ext cx="2381250" cy="642918"/>
          </a:xfrm>
          <a:prstGeom prst="rect">
            <a:avLst/>
          </a:prstGeom>
          <a:noFill/>
        </p:spPr>
      </p:pic>
      <p:pic>
        <p:nvPicPr>
          <p:cNvPr id="5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l="3024" t="63637"/>
          <a:stretch>
            <a:fillRect/>
          </a:stretch>
        </p:blipFill>
        <p:spPr bwMode="auto">
          <a:xfrm>
            <a:off x="4672501" y="6215082"/>
            <a:ext cx="2309242" cy="642918"/>
          </a:xfrm>
          <a:prstGeom prst="rect">
            <a:avLst/>
          </a:prstGeom>
          <a:noFill/>
        </p:spPr>
      </p:pic>
      <p:pic>
        <p:nvPicPr>
          <p:cNvPr id="6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6823710" y="6215082"/>
            <a:ext cx="2381250" cy="642918"/>
          </a:xfrm>
          <a:prstGeom prst="rect">
            <a:avLst/>
          </a:prstGeom>
          <a:noFill/>
        </p:spPr>
      </p:pic>
      <p:pic>
        <p:nvPicPr>
          <p:cNvPr id="7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0" y="6215082"/>
            <a:ext cx="2381250" cy="642918"/>
          </a:xfrm>
          <a:prstGeom prst="rect">
            <a:avLst/>
          </a:prstGeom>
          <a:noFill/>
        </p:spPr>
      </p:pic>
      <p:pic>
        <p:nvPicPr>
          <p:cNvPr id="11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>
          <a:blip r:embed="rId2" cstate="print"/>
          <a:srcRect t="63637"/>
          <a:stretch>
            <a:fillRect/>
          </a:stretch>
        </p:blipFill>
        <p:spPr bwMode="auto">
          <a:xfrm>
            <a:off x="9042953" y="6215082"/>
            <a:ext cx="2381250" cy="642918"/>
          </a:xfrm>
          <a:prstGeom prst="rect">
            <a:avLst/>
          </a:prstGeom>
          <a:noFill/>
        </p:spPr>
      </p:pic>
      <p:pic>
        <p:nvPicPr>
          <p:cNvPr id="12" name="Picture 4" descr="http://westzap.ru/uploads/posts/2011-12/1323611200_250px-flag_of_yamal-nenets_autonomous_district.svg.png"/>
          <p:cNvPicPr>
            <a:picLocks noChangeAspect="1" noChangeArrowheads="1"/>
          </p:cNvPicPr>
          <p:nvPr/>
        </p:nvPicPr>
        <p:blipFill rotWithShape="1">
          <a:blip r:embed="rId2" cstate="print"/>
          <a:srcRect t="63637" r="62034"/>
          <a:stretch/>
        </p:blipFill>
        <p:spPr bwMode="auto">
          <a:xfrm>
            <a:off x="11287941" y="6215082"/>
            <a:ext cx="904059" cy="642918"/>
          </a:xfrm>
          <a:prstGeom prst="rect">
            <a:avLst/>
          </a:prstGeom>
          <a:noFill/>
        </p:spPr>
      </p:pic>
      <p:pic>
        <p:nvPicPr>
          <p:cNvPr id="13" name="Рисунок 12" descr="https://kevinobrienorthoblog.com/wp-content/uploads/2019/01/two-people-with-board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87287"/>
            <a:ext cx="12192000" cy="6499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Горизонтальный свиток 33"/>
          <p:cNvSpPr/>
          <p:nvPr/>
        </p:nvSpPr>
        <p:spPr>
          <a:xfrm>
            <a:off x="3316079" y="-264405"/>
            <a:ext cx="5728770" cy="1013552"/>
          </a:xfrm>
          <a:prstGeom prst="horizontalScrol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Оплата и нормирование труда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Штриховая стрелка вправо 23"/>
          <p:cNvSpPr/>
          <p:nvPr/>
        </p:nvSpPr>
        <p:spPr>
          <a:xfrm>
            <a:off x="3511329" y="607791"/>
            <a:ext cx="6158429" cy="4858439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Оплата труда работников учреждения осуществляется в соответствии с Трудовым кодексом Российской Федерации,  локальных и нормативных актов, направляемых организацией Профсоюза работников народного образования и науки Российской Федерации,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Положением об оплате труда работников Муниципального бюджетного дошкольного образовательного учреждения – детского сада комбинированного вида №18.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901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1349</TotalTime>
  <Words>662</Words>
  <Application>Microsoft Office PowerPoint</Application>
  <PresentationFormat>Произвольный</PresentationFormat>
  <Paragraphs>129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Легкий дым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User Ciop</dc:creator>
  <cp:lastModifiedBy>Windows User</cp:lastModifiedBy>
  <cp:revision>122</cp:revision>
  <cp:lastPrinted>2016-05-13T08:39:06Z</cp:lastPrinted>
  <dcterms:created xsi:type="dcterms:W3CDTF">2016-05-11T12:38:22Z</dcterms:created>
  <dcterms:modified xsi:type="dcterms:W3CDTF">2024-05-24T09:04:51Z</dcterms:modified>
</cp:coreProperties>
</file>